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1"/>
  </p:sldMasterIdLst>
  <p:notesMasterIdLst>
    <p:notesMasterId r:id="rId7"/>
  </p:notesMasterIdLst>
  <p:sldIdLst>
    <p:sldId id="256" r:id="rId2"/>
    <p:sldId id="262" r:id="rId3"/>
    <p:sldId id="257" r:id="rId4"/>
    <p:sldId id="259" r:id="rId5"/>
    <p:sldId id="260" r:id="rId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182" autoAdjust="0"/>
  </p:normalViewPr>
  <p:slideViewPr>
    <p:cSldViewPr snapToGrid="0" snapToObjects="1">
      <p:cViewPr varScale="1">
        <p:scale>
          <a:sx n="67" d="100"/>
          <a:sy n="67" d="100"/>
        </p:scale>
        <p:origin x="-17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02D7D5-5048-514F-9787-DB72B1E88DAD}" type="datetimeFigureOut">
              <a:rPr lang="fr-FR" smtClean="0"/>
              <a:t>14-06-18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4EDFC-64DE-BA48-80BD-FE34546D9B4B}" type="slidenum">
              <a:rPr lang="fr-FR" smtClean="0"/>
              <a:t>‹#›</a:t>
            </a:fld>
            <a:endParaRPr lang="fr-FR"/>
          </a:p>
        </p:txBody>
      </p:sp>
    </p:spTree>
    <p:extLst>
      <p:ext uri="{BB962C8B-B14F-4D97-AF65-F5344CB8AC3E}">
        <p14:creationId xmlns:p14="http://schemas.microsoft.com/office/powerpoint/2010/main" val="99500114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Utiliser un contenant en verre pour éviter la déformation des contenants sous l’effet de la chaleur. </a:t>
            </a:r>
          </a:p>
          <a:p>
            <a:r>
              <a:rPr lang="fr-FR" dirty="0" smtClean="0"/>
              <a:t>Si</a:t>
            </a:r>
            <a:r>
              <a:rPr lang="fr-FR" baseline="0" dirty="0" smtClean="0"/>
              <a:t> vous n’avez pas de cylindre gradué, utiliser un contenant en verre de sauce soya que vous remplissez au milieu du grand col. La partie supérieure, plus mince, permet d’apprécier plus facilement l’augmentation </a:t>
            </a:r>
            <a:r>
              <a:rPr lang="fr-FR" baseline="0" smtClean="0"/>
              <a:t>de volume.</a:t>
            </a:r>
            <a:endParaRPr lang="fr-FR"/>
          </a:p>
        </p:txBody>
      </p:sp>
      <p:sp>
        <p:nvSpPr>
          <p:cNvPr id="4" name="Espace réservé du numéro de diapositive 3"/>
          <p:cNvSpPr>
            <a:spLocks noGrp="1"/>
          </p:cNvSpPr>
          <p:nvPr>
            <p:ph type="sldNum" sz="quarter" idx="10"/>
          </p:nvPr>
        </p:nvSpPr>
        <p:spPr/>
        <p:txBody>
          <a:bodyPr/>
          <a:lstStyle/>
          <a:p>
            <a:fld id="{A654EDFC-64DE-BA48-80BD-FE34546D9B4B}" type="slidenum">
              <a:rPr lang="fr-FR" smtClean="0"/>
              <a:t>2</a:t>
            </a:fld>
            <a:endParaRPr lang="fr-FR"/>
          </a:p>
        </p:txBody>
      </p:sp>
    </p:spTree>
    <p:extLst>
      <p:ext uri="{BB962C8B-B14F-4D97-AF65-F5344CB8AC3E}">
        <p14:creationId xmlns:p14="http://schemas.microsoft.com/office/powerpoint/2010/main" val="1904586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u="sng" dirty="0">
              <a:solidFill>
                <a:srgbClr val="FF0000"/>
              </a:solidFill>
              <a:latin typeface="Calibri" charset="0"/>
            </a:endParaRPr>
          </a:p>
        </p:txBody>
      </p:sp>
      <p:sp>
        <p:nvSpPr>
          <p:cNvPr id="3481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BD53652-8FB6-274D-B9B2-D235F5DF3FE2}" type="slidenum">
              <a:rPr lang="fr-FR" sz="1200">
                <a:latin typeface="Calibri" charset="0"/>
              </a:rPr>
              <a:pPr eaLnBrk="1" hangingPunct="1"/>
              <a:t>3</a:t>
            </a:fld>
            <a:endParaRPr lang="fr-F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fr-CA" smtClean="0"/>
              <a:t>Cliquez et modifiez le titre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dirty="0"/>
          </a:p>
        </p:txBody>
      </p:sp>
      <p:sp>
        <p:nvSpPr>
          <p:cNvPr id="4" name="Date Placeholder 3"/>
          <p:cNvSpPr>
            <a:spLocks noGrp="1"/>
          </p:cNvSpPr>
          <p:nvPr>
            <p:ph type="dt" sz="half" idx="10"/>
          </p:nvPr>
        </p:nvSpPr>
        <p:spPr/>
        <p:txBody>
          <a:bodyPr/>
          <a:lstStyle/>
          <a:p>
            <a:fld id="{1A11E7A8-A509-BA49-93CA-AB4ED4F417A1}" type="datetimeFigureOut">
              <a:rPr lang="fr-FR" smtClean="0"/>
              <a:t>14-06-18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484FE1-0EC5-0B45-8EA0-E92310D72384}" type="slidenum">
              <a:rPr lang="fr-FR" smtClean="0"/>
              <a:t>‹#›</a:t>
            </a:fld>
            <a:endParaRPr lang="fr-FR"/>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11E7A8-A509-BA49-93CA-AB4ED4F417A1}" type="datetimeFigureOut">
              <a:rPr lang="fr-FR" smtClean="0"/>
              <a:t>14-06-18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7484FE1-0EC5-0B45-8EA0-E92310D72384}"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fr-CA" smtClean="0"/>
              <a:t>Cliquez et modifiez le titre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CA"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fr-CA" smtClean="0"/>
              <a:t>Faire glisser l'image vers l'espace réservé ou cliquer sur l'icône pour l'ajouter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ages avec légen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fr-CA" smtClean="0"/>
              <a:t>Cliquez et modifiez le titre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bg1"/>
                </a:solidFill>
              </a:defRPr>
            </a:lvl1p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fr-CA" smtClean="0"/>
              <a:t>Faire glisser l'image vers l'espace réservé ou cliquer sur l'icône pour l'ajouter</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fr-CA" smtClean="0"/>
              <a:t>Faire glisser l'image vers l'espace réservé ou cliquer sur l'icône pour l'ajouter</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fr-CA" smtClean="0"/>
              <a:t>Faire glisser l'image vers l'espace réservé ou cliquer sur l'icône pour l'ajouter</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A11E7A8-A509-BA49-93CA-AB4ED4F417A1}" type="datetimeFigureOut">
              <a:rPr lang="fr-FR" smtClean="0"/>
              <a:t>14-06-18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fr-CA" smtClean="0"/>
              <a:t>Cliquez et modifiez le titre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A11E7A8-A509-BA49-93CA-AB4ED4F417A1}" type="datetimeFigureOut">
              <a:rPr lang="fr-FR" smtClean="0"/>
              <a:t>14-06-18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erme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11E7A8-A509-BA49-93CA-AB4ED4F417A1}" type="datetimeFigureOut">
              <a:rPr lang="fr-FR" smtClean="0"/>
              <a:t>14-06-18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7484FE1-0EC5-0B45-8EA0-E92310D72384}" type="slidenum">
              <a:rPr lang="fr-FR" smtClean="0"/>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A11E7A8-A509-BA49-93CA-AB4ED4F417A1}" type="datetimeFigureOut">
              <a:rPr lang="fr-FR" smtClean="0"/>
              <a:t>14-06-18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fr-CA" smtClean="0"/>
              <a:t>Cliquez et modifiez le titre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lvl1pPr>
              <a:defRPr>
                <a:solidFill>
                  <a:schemeClr val="bg1"/>
                </a:solidFill>
              </a:defRPr>
            </a:lvl1pPr>
          </a:lstStyle>
          <a:p>
            <a:fld id="{1A11E7A8-A509-BA49-93CA-AB4ED4F417A1}" type="datetimeFigureOut">
              <a:rPr lang="fr-FR" smtClean="0"/>
              <a:t>14-06-18</a:t>
            </a:fld>
            <a:endParaRPr lang="fr-FR"/>
          </a:p>
        </p:txBody>
      </p:sp>
      <p:sp>
        <p:nvSpPr>
          <p:cNvPr id="5" name="Footer Placeholder 4"/>
          <p:cNvSpPr>
            <a:spLocks noGrp="1"/>
          </p:cNvSpPr>
          <p:nvPr>
            <p:ph type="ftr" sz="quarter" idx="11"/>
          </p:nvPr>
        </p:nvSpPr>
        <p:spPr>
          <a:xfrm>
            <a:off x="7238999" y="6356350"/>
            <a:ext cx="1446213" cy="365125"/>
          </a:xfrm>
        </p:spPr>
        <p:txBody>
          <a:bodyPr/>
          <a:lstStyle/>
          <a:p>
            <a:endParaRPr lang="fr-F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7484FE1-0EC5-0B45-8EA0-E92310D72384}" type="slidenum">
              <a:rPr lang="fr-FR" smtClean="0"/>
              <a:t>‹#›</a:t>
            </a:fld>
            <a:endParaRPr lang="fr-FR"/>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Cliquez et modifiez le titre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7" name="Date Placeholder 6"/>
          <p:cNvSpPr>
            <a:spLocks noGrp="1"/>
          </p:cNvSpPr>
          <p:nvPr>
            <p:ph type="dt" sz="half" idx="10"/>
          </p:nvPr>
        </p:nvSpPr>
        <p:spPr/>
        <p:txBody>
          <a:bodyPr/>
          <a:lstStyle/>
          <a:p>
            <a:fld id="{1A11E7A8-A509-BA49-93CA-AB4ED4F417A1}" type="datetimeFigureOut">
              <a:rPr lang="fr-FR" smtClean="0"/>
              <a:t>14-06-18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Date Placeholder 4"/>
          <p:cNvSpPr>
            <a:spLocks noGrp="1"/>
          </p:cNvSpPr>
          <p:nvPr>
            <p:ph type="dt" sz="half" idx="10"/>
          </p:nvPr>
        </p:nvSpPr>
        <p:spPr/>
        <p:txBody>
          <a:bodyPr/>
          <a:lstStyle/>
          <a:p>
            <a:fld id="{1A11E7A8-A509-BA49-93CA-AB4ED4F417A1}" type="datetimeFigureOut">
              <a:rPr lang="fr-FR" smtClean="0"/>
              <a:t>14-06-18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484FE1-0EC5-0B45-8EA0-E92310D72384}" type="slidenum">
              <a:rPr lang="fr-FR" smtClean="0"/>
              <a:t>‹#›</a:t>
            </a:fld>
            <a:endParaRPr lang="fr-FR"/>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a:p>
        </p:txBody>
      </p:sp>
      <p:sp>
        <p:nvSpPr>
          <p:cNvPr id="3" name="Date Placeholder 2"/>
          <p:cNvSpPr>
            <a:spLocks noGrp="1"/>
          </p:cNvSpPr>
          <p:nvPr>
            <p:ph type="dt" sz="half" idx="10"/>
          </p:nvPr>
        </p:nvSpPr>
        <p:spPr/>
        <p:txBody>
          <a:bodyPr/>
          <a:lstStyle/>
          <a:p>
            <a:fld id="{1A11E7A8-A509-BA49-93CA-AB4ED4F417A1}" type="datetimeFigureOut">
              <a:rPr lang="fr-FR" smtClean="0"/>
              <a:t>14-06-18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7484FE1-0EC5-0B45-8EA0-E92310D72384}"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fr-CA" smtClean="0"/>
              <a:t>Cliquez et modifiez le titre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1A11E7A8-A509-BA49-93CA-AB4ED4F417A1}" type="datetimeFigureOut">
              <a:rPr lang="fr-FR" smtClean="0"/>
              <a:t>14-06-18</a:t>
            </a:fld>
            <a:endParaRPr lang="fr-FR"/>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27484FE1-0EC5-0B45-8EA0-E92310D72384}"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 dilatation thermique</a:t>
            </a:r>
            <a:endParaRPr lang="fr-FR" dirty="0"/>
          </a:p>
        </p:txBody>
      </p:sp>
      <p:sp>
        <p:nvSpPr>
          <p:cNvPr id="3" name="Sous-titre 2"/>
          <p:cNvSpPr>
            <a:spLocks noGrp="1"/>
          </p:cNvSpPr>
          <p:nvPr>
            <p:ph type="subTitle" idx="1"/>
          </p:nvPr>
        </p:nvSpPr>
        <p:spPr/>
        <p:txBody>
          <a:bodyPr>
            <a:normAutofit fontScale="77500" lnSpcReduction="20000"/>
          </a:bodyPr>
          <a:lstStyle/>
          <a:p>
            <a:pPr>
              <a:buClr>
                <a:srgbClr val="6FB7D7"/>
              </a:buClr>
              <a:defRPr/>
            </a:pPr>
            <a:endParaRPr lang="fr-FR" sz="3200" dirty="0">
              <a:solidFill>
                <a:srgbClr val="898989"/>
              </a:solidFill>
              <a:latin typeface="News Gothic MT" charset="0"/>
              <a:ea typeface="ＭＳ Ｐゴシック" charset="0"/>
              <a:cs typeface="ＭＳ Ｐゴシック" charset="0"/>
            </a:endParaRPr>
          </a:p>
          <a:p>
            <a:pPr>
              <a:defRPr/>
            </a:pPr>
            <a:endParaRPr lang="fr-FR" sz="2800" dirty="0"/>
          </a:p>
          <a:p>
            <a:pPr>
              <a:defRPr/>
            </a:pPr>
            <a:r>
              <a:rPr lang="fr-FR" dirty="0"/>
              <a:t>PCUC 2012-2014, Partage d’expertises pour la formation des maîtres en science et technologie</a:t>
            </a:r>
          </a:p>
          <a:p>
            <a:pPr>
              <a:defRPr/>
            </a:pPr>
            <a:r>
              <a:rPr lang="fr-FR" dirty="0"/>
              <a:t>Document élaboré par </a:t>
            </a:r>
            <a:r>
              <a:rPr lang="fr-FR" dirty="0">
                <a:solidFill>
                  <a:srgbClr val="898989"/>
                </a:solidFill>
                <a:latin typeface="News Gothic MT" charset="0"/>
                <a:ea typeface="ＭＳ Ｐゴシック" charset="0"/>
                <a:cs typeface="ＭＳ Ｐゴシック" charset="0"/>
              </a:rPr>
              <a:t>Émilie Morin, Barbara Bader et Nathalie Bacon </a:t>
            </a:r>
          </a:p>
          <a:p>
            <a:endParaRPr lang="fr-FR" dirty="0"/>
          </a:p>
        </p:txBody>
      </p:sp>
      <p:pic>
        <p:nvPicPr>
          <p:cNvPr id="6" name="Imag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0436" y="5892800"/>
            <a:ext cx="2919412"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43813" y="5634307"/>
            <a:ext cx="1373187" cy="1182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7545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Étapes de la démonstration</a:t>
            </a:r>
            <a:endParaRPr lang="fr-FR" sz="3200" dirty="0"/>
          </a:p>
        </p:txBody>
      </p:sp>
      <p:sp>
        <p:nvSpPr>
          <p:cNvPr id="3" name="Espace réservé du contenu 2"/>
          <p:cNvSpPr>
            <a:spLocks noGrp="1"/>
          </p:cNvSpPr>
          <p:nvPr>
            <p:ph idx="1"/>
          </p:nvPr>
        </p:nvSpPr>
        <p:spPr>
          <a:xfrm>
            <a:off x="739775" y="2407646"/>
            <a:ext cx="7662864" cy="3629617"/>
          </a:xfrm>
        </p:spPr>
        <p:txBody>
          <a:bodyPr>
            <a:normAutofit fontScale="92500" lnSpcReduction="10000"/>
          </a:bodyPr>
          <a:lstStyle/>
          <a:p>
            <a:pPr marL="457200" indent="-457200">
              <a:spcBef>
                <a:spcPct val="0"/>
              </a:spcBef>
              <a:buFont typeface="+mj-lt"/>
              <a:buAutoNum type="arabicPeriod"/>
            </a:pPr>
            <a:r>
              <a:rPr lang="fr-CA" sz="2600" dirty="0">
                <a:latin typeface="News Gothic MT" charset="0"/>
              </a:rPr>
              <a:t>Mettre de l’eau à température de la pièce dans un cylindre gradué.</a:t>
            </a:r>
          </a:p>
          <a:p>
            <a:pPr marL="457200" indent="-457200">
              <a:spcBef>
                <a:spcPct val="0"/>
              </a:spcBef>
              <a:buFont typeface="+mj-lt"/>
              <a:buAutoNum type="arabicPeriod"/>
            </a:pPr>
            <a:r>
              <a:rPr lang="fr-CA" sz="2600" dirty="0">
                <a:latin typeface="News Gothic MT" charset="0"/>
              </a:rPr>
              <a:t>Sur un ruban collant opaque apposé sur le cylindre, marquer le niveau de l’eau d’un trait (mesurer le ménisque inférieur).</a:t>
            </a:r>
          </a:p>
          <a:p>
            <a:pPr marL="457200" indent="-457200">
              <a:spcBef>
                <a:spcPct val="0"/>
              </a:spcBef>
              <a:buFont typeface="+mj-lt"/>
              <a:buAutoNum type="arabicPeriod"/>
            </a:pPr>
            <a:r>
              <a:rPr lang="fr-CA" sz="2600" dirty="0">
                <a:latin typeface="News Gothic MT" charset="0"/>
              </a:rPr>
              <a:t>Faire chauffer de l’eau dans une bouilloire.</a:t>
            </a:r>
          </a:p>
          <a:p>
            <a:pPr marL="457200" indent="-457200">
              <a:spcBef>
                <a:spcPct val="0"/>
              </a:spcBef>
              <a:buFont typeface="+mj-lt"/>
              <a:buAutoNum type="arabicPeriod"/>
            </a:pPr>
            <a:r>
              <a:rPr lang="fr-CA" sz="2600" dirty="0">
                <a:latin typeface="News Gothic MT" charset="0"/>
              </a:rPr>
              <a:t>Mettre l’eau bouillante dans un grand bécher et y déposer le cylindre gradué.</a:t>
            </a:r>
          </a:p>
          <a:p>
            <a:pPr marL="457200" indent="-457200">
              <a:spcBef>
                <a:spcPct val="0"/>
              </a:spcBef>
              <a:buFont typeface="+mj-lt"/>
              <a:buAutoNum type="arabicPeriod"/>
            </a:pPr>
            <a:r>
              <a:rPr lang="fr-CA" sz="2600" dirty="0">
                <a:latin typeface="News Gothic MT" charset="0"/>
              </a:rPr>
              <a:t>Attendre quelques minutes et marquer de nouveau le niveau.</a:t>
            </a:r>
          </a:p>
          <a:p>
            <a:pPr marL="0" indent="0">
              <a:buNone/>
            </a:pPr>
            <a:endParaRPr lang="fr-FR" dirty="0"/>
          </a:p>
        </p:txBody>
      </p:sp>
    </p:spTree>
    <p:extLst>
      <p:ext uri="{BB962C8B-B14F-4D97-AF65-F5344CB8AC3E}">
        <p14:creationId xmlns:p14="http://schemas.microsoft.com/office/powerpoint/2010/main" val="719778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re 1"/>
          <p:cNvSpPr>
            <a:spLocks noGrp="1"/>
          </p:cNvSpPr>
          <p:nvPr>
            <p:ph type="title"/>
          </p:nvPr>
        </p:nvSpPr>
        <p:spPr/>
        <p:txBody>
          <a:bodyPr>
            <a:normAutofit/>
          </a:bodyPr>
          <a:lstStyle/>
          <a:p>
            <a:pPr eaLnBrk="1" hangingPunct="1"/>
            <a:r>
              <a:rPr lang="fr-CA" sz="3200" dirty="0" smtClean="0"/>
              <a:t>Démonstration </a:t>
            </a:r>
            <a:r>
              <a:rPr lang="fr-CA" sz="3200" dirty="0"/>
              <a:t>:</a:t>
            </a:r>
            <a:br>
              <a:rPr lang="fr-CA" sz="3200" dirty="0"/>
            </a:br>
            <a:r>
              <a:rPr lang="fr-CA" sz="3200" dirty="0" smtClean="0"/>
              <a:t>La dilatation </a:t>
            </a:r>
            <a:r>
              <a:rPr lang="fr-CA" sz="3200" dirty="0"/>
              <a:t>thermique</a:t>
            </a:r>
            <a:endParaRPr lang="fr-FR" sz="3200" dirty="0"/>
          </a:p>
        </p:txBody>
      </p:sp>
      <p:pic>
        <p:nvPicPr>
          <p:cNvPr id="33795" name="Image 3" descr="Capture d’écran 2014-03-21 à 12.49.3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9326" y="1600200"/>
            <a:ext cx="6222971" cy="4472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816638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re 1"/>
          <p:cNvSpPr>
            <a:spLocks noGrp="1"/>
          </p:cNvSpPr>
          <p:nvPr>
            <p:ph type="title"/>
          </p:nvPr>
        </p:nvSpPr>
        <p:spPr/>
        <p:txBody>
          <a:bodyPr>
            <a:normAutofit/>
          </a:bodyPr>
          <a:lstStyle/>
          <a:p>
            <a:r>
              <a:rPr lang="fr-FR" sz="3200" dirty="0"/>
              <a:t>Dilatation thermique : une des causes de l’élévation du niveau des mers</a:t>
            </a:r>
          </a:p>
        </p:txBody>
      </p:sp>
      <p:sp>
        <p:nvSpPr>
          <p:cNvPr id="3" name="Espace réservé du contenu 2"/>
          <p:cNvSpPr>
            <a:spLocks noGrp="1"/>
          </p:cNvSpPr>
          <p:nvPr>
            <p:ph idx="1"/>
          </p:nvPr>
        </p:nvSpPr>
        <p:spPr/>
        <p:txBody>
          <a:bodyPr>
            <a:normAutofit lnSpcReduction="10000"/>
          </a:bodyPr>
          <a:lstStyle/>
          <a:p>
            <a:pPr marL="0" indent="0" eaLnBrk="1" hangingPunct="1">
              <a:spcBef>
                <a:spcPct val="0"/>
              </a:spcBef>
              <a:buFont typeface="Wingdings 2" charset="0"/>
              <a:buNone/>
            </a:pPr>
            <a:r>
              <a:rPr lang="fr-CA" b="1" dirty="0">
                <a:solidFill>
                  <a:schemeClr val="tx1"/>
                </a:solidFill>
                <a:latin typeface="News Gothic MT" charset="0"/>
              </a:rPr>
              <a:t>Les causes de l’élévation </a:t>
            </a:r>
            <a:r>
              <a:rPr lang="fr-CA" dirty="0">
                <a:solidFill>
                  <a:schemeClr val="tx1"/>
                </a:solidFill>
                <a:latin typeface="News Gothic MT" charset="0"/>
              </a:rPr>
              <a:t>:</a:t>
            </a:r>
          </a:p>
          <a:p>
            <a:pPr marL="0" indent="0" eaLnBrk="1" hangingPunct="1">
              <a:spcBef>
                <a:spcPct val="0"/>
              </a:spcBef>
              <a:buFont typeface="Wingdings 2" charset="0"/>
              <a:buNone/>
            </a:pPr>
            <a:r>
              <a:rPr lang="fr-CA" b="1" dirty="0">
                <a:solidFill>
                  <a:schemeClr val="tx1"/>
                </a:solidFill>
                <a:latin typeface="News Gothic MT" charset="0"/>
              </a:rPr>
              <a:t>1. Dilatation thermique </a:t>
            </a:r>
            <a:r>
              <a:rPr lang="fr-CA" dirty="0">
                <a:solidFill>
                  <a:schemeClr val="tx1"/>
                </a:solidFill>
                <a:latin typeface="News Gothic MT" charset="0"/>
              </a:rPr>
              <a:t>: </a:t>
            </a:r>
          </a:p>
          <a:p>
            <a:pPr marL="0" indent="0" eaLnBrk="1" hangingPunct="1">
              <a:spcBef>
                <a:spcPct val="0"/>
              </a:spcBef>
              <a:buFont typeface="Wingdings 2" charset="0"/>
              <a:buNone/>
            </a:pPr>
            <a:endParaRPr lang="fr-CA" dirty="0">
              <a:solidFill>
                <a:schemeClr val="tx1"/>
              </a:solidFill>
              <a:latin typeface="News Gothic MT" charset="0"/>
            </a:endParaRPr>
          </a:p>
          <a:p>
            <a:pPr marL="0" indent="0" eaLnBrk="1" hangingPunct="1">
              <a:spcBef>
                <a:spcPct val="0"/>
              </a:spcBef>
              <a:buFont typeface="Wingdings 2" charset="0"/>
              <a:buNone/>
            </a:pPr>
            <a:r>
              <a:rPr lang="fr-CA" dirty="0">
                <a:solidFill>
                  <a:schemeClr val="tx1"/>
                </a:solidFill>
                <a:latin typeface="News Gothic MT" charset="0"/>
              </a:rPr>
              <a:t>Ce phénomène est dû au fait qu’une certaine quantité d’eau occupe un volume plus grand si sa température est plus élevée. Donc, si la température de l’eau des océans s’élève, son volume augmente même s’il n’y a aucun autre apport en eau. C’est un phénomène moléculaire. </a:t>
            </a:r>
            <a:r>
              <a:rPr lang="fr-CA">
                <a:solidFill>
                  <a:schemeClr val="tx1"/>
                </a:solidFill>
                <a:latin typeface="News Gothic MT" charset="0"/>
              </a:rPr>
              <a:t>Les molécules d'eau se dilatent et occupent plus d’espace. </a:t>
            </a:r>
          </a:p>
          <a:p>
            <a:pPr marL="0" indent="0"/>
            <a:endParaRPr lang="fr-FR" dirty="0">
              <a:latin typeface="News Gothic MT" charset="0"/>
            </a:endParaRPr>
          </a:p>
        </p:txBody>
      </p:sp>
    </p:spTree>
    <p:extLst>
      <p:ext uri="{BB962C8B-B14F-4D97-AF65-F5344CB8AC3E}">
        <p14:creationId xmlns:p14="http://schemas.microsoft.com/office/powerpoint/2010/main" val="57256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Dilatation thermique : une des causes de l’élévation du niveau des mers</a:t>
            </a:r>
            <a:endParaRPr lang="fr-FR" sz="3200" dirty="0"/>
          </a:p>
        </p:txBody>
      </p:sp>
      <p:sp>
        <p:nvSpPr>
          <p:cNvPr id="3" name="Espace réservé du contenu 2"/>
          <p:cNvSpPr>
            <a:spLocks noGrp="1"/>
          </p:cNvSpPr>
          <p:nvPr>
            <p:ph idx="1"/>
          </p:nvPr>
        </p:nvSpPr>
        <p:spPr/>
        <p:txBody>
          <a:bodyPr/>
          <a:lstStyle/>
          <a:p>
            <a:pPr marL="0" indent="0">
              <a:buNone/>
            </a:pPr>
            <a:r>
              <a:rPr lang="fr-FR" dirty="0" smtClean="0"/>
              <a:t>La différence de température est importante, par contre, nous avons considéré un très petit volume d’eau. Or, à l’échelle de la planète, même une faible augmentation de la température aura des conséquences notables si l’on considère l’important volume d’eau </a:t>
            </a:r>
            <a:r>
              <a:rPr lang="fr-FR" dirty="0" smtClean="0"/>
              <a:t>que représentent les océans.</a:t>
            </a:r>
            <a:endParaRPr lang="fr-FR" dirty="0"/>
          </a:p>
        </p:txBody>
      </p:sp>
    </p:spTree>
    <p:extLst>
      <p:ext uri="{BB962C8B-B14F-4D97-AF65-F5344CB8AC3E}">
        <p14:creationId xmlns:p14="http://schemas.microsoft.com/office/powerpoint/2010/main" val="1687450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èse">
  <a:themeElements>
    <a:clrScheme name="Genèse">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ès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èse">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Genèse.thmx</Template>
  <TotalTime>64</TotalTime>
  <Words>308</Words>
  <Application>Microsoft Macintosh PowerPoint</Application>
  <PresentationFormat>Présentation à l'écran (4:3)</PresentationFormat>
  <Paragraphs>23</Paragraphs>
  <Slides>5</Slides>
  <Notes>2</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Genèse</vt:lpstr>
      <vt:lpstr>La dilatation thermique</vt:lpstr>
      <vt:lpstr>Étapes de la démonstration</vt:lpstr>
      <vt:lpstr>Démonstration : La dilatation thermique</vt:lpstr>
      <vt:lpstr>Dilatation thermique : une des causes de l’élévation du niveau des mers</vt:lpstr>
      <vt:lpstr>Dilatation thermique : une des causes de l’élévation du niveau des mers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Émilie Morin</dc:creator>
  <cp:lastModifiedBy>Émilie Morin</cp:lastModifiedBy>
  <cp:revision>7</cp:revision>
  <dcterms:created xsi:type="dcterms:W3CDTF">2014-05-13T15:24:34Z</dcterms:created>
  <dcterms:modified xsi:type="dcterms:W3CDTF">2014-06-18T18:17:31Z</dcterms:modified>
</cp:coreProperties>
</file>